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S Damas Sans Bold" charset="1" panose="00000800000000000000"/>
      <p:regular r:id="rId23"/>
    </p:embeddedFont>
    <p:embeddedFont>
      <p:font typeface="Arimo" charset="1" panose="020B0604020202020204"/>
      <p:regular r:id="rId24"/>
    </p:embeddedFont>
    <p:embeddedFont>
      <p:font typeface="Arimo Bold" charset="1" panose="020B0704020202020204"/>
      <p:regular r:id="rId25"/>
    </p:embeddedFont>
    <p:embeddedFont>
      <p:font typeface="Inter Bold" charset="1" panose="020B0802030000000004"/>
      <p:regular r:id="rId26"/>
    </p:embeddedFont>
    <p:embeddedFont>
      <p:font typeface="TS Damas Sans" charset="1" panose="00000500000000000000"/>
      <p:regular r:id="rId27"/>
    </p:embeddedFont>
    <p:embeddedFont>
      <p:font typeface="Inter" charset="1" panose="020B0502030000000004"/>
      <p:regular r:id="rId28"/>
    </p:embeddedFont>
    <p:embeddedFont>
      <p:font typeface="Inter Italics" charset="1" panose="020B050203000000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4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7789" y="0"/>
            <a:ext cx="5370211" cy="10287000"/>
            <a:chOff x="0" y="0"/>
            <a:chExt cx="141437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3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14376">
                  <a:moveTo>
                    <a:pt x="0" y="0"/>
                  </a:moveTo>
                  <a:lnTo>
                    <a:pt x="1414376" y="0"/>
                  </a:lnTo>
                  <a:lnTo>
                    <a:pt x="14143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143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0012" y="1469644"/>
            <a:ext cx="8483988" cy="8480242"/>
            <a:chOff x="0" y="0"/>
            <a:chExt cx="11311984" cy="1130699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60850"/>
              <a:ext cx="11311984" cy="9675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3"/>
                </a:lnSpc>
              </a:pPr>
              <a:r>
                <a:rPr lang="en-US" b="true" sz="18700">
                  <a:solidFill>
                    <a:srgbClr val="9ACEFF"/>
                  </a:solidFill>
                  <a:latin typeface="TS Damas Sans Bold"/>
                  <a:ea typeface="TS Damas Sans Bold"/>
                  <a:cs typeface="TS Damas Sans Bold"/>
                  <a:sym typeface="TS Damas Sans Bold"/>
                </a:rPr>
                <a:t>SAMVAAD SAARTHI</a:t>
              </a:r>
            </a:p>
            <a:p>
              <a:pPr algn="ctr">
                <a:lnSpc>
                  <a:spcPts val="18513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1311984" cy="289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052990"/>
              <a:ext cx="11311984" cy="25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144000" y="2167115"/>
            <a:ext cx="9144000" cy="5143500"/>
          </a:xfrm>
          <a:custGeom>
            <a:avLst/>
            <a:gdLst/>
            <a:ahLst/>
            <a:cxnLst/>
            <a:rect r="r" b="b" t="t" l="l"/>
            <a:pathLst>
              <a:path h="5143500" w="91440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97161" y="7253465"/>
            <a:ext cx="5125112" cy="31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 Project Presentation by</a:t>
            </a: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:</a:t>
            </a:r>
          </a:p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Sezalpreet Kaur 102103531</a:t>
            </a:r>
          </a:p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Yatharth Gautam 102103550</a:t>
            </a:r>
          </a:p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Mannat Sadana 102103561</a:t>
            </a:r>
          </a:p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Arshiya Kishore 102103565</a:t>
            </a:r>
          </a:p>
          <a:p>
            <a:pPr algn="l">
              <a:lnSpc>
                <a:spcPts val="3589"/>
              </a:lnSpc>
            </a:pPr>
            <a:r>
              <a:rPr lang="en-US" sz="2563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Aakarsh Walia 102153005</a:t>
            </a:r>
          </a:p>
          <a:p>
            <a:pPr algn="l">
              <a:lnSpc>
                <a:spcPts val="358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52955" y="7924885"/>
            <a:ext cx="5236814" cy="178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9"/>
              </a:lnSpc>
            </a:pPr>
            <a:r>
              <a:rPr lang="en-US" sz="2556" b="true">
                <a:solidFill>
                  <a:srgbClr val="294FBF"/>
                </a:solidFill>
                <a:latin typeface="Arimo Bold"/>
                <a:ea typeface="Arimo Bold"/>
                <a:cs typeface="Arimo Bold"/>
                <a:sym typeface="Arimo Bold"/>
              </a:rPr>
              <a:t>Under the mentorship of</a:t>
            </a:r>
          </a:p>
          <a:p>
            <a:pPr algn="ctr">
              <a:lnSpc>
                <a:spcPts val="3579"/>
              </a:lnSpc>
            </a:pPr>
            <a:r>
              <a:rPr lang="en-US" sz="2556" b="true">
                <a:solidFill>
                  <a:srgbClr val="294FBF"/>
                </a:solidFill>
                <a:latin typeface="Arimo Bold"/>
                <a:ea typeface="Arimo Bold"/>
                <a:cs typeface="Arimo Bold"/>
                <a:sym typeface="Arimo Bold"/>
              </a:rPr>
              <a:t> Dr. Vaibhav Pandey</a:t>
            </a:r>
          </a:p>
          <a:p>
            <a:pPr algn="ctr">
              <a:lnSpc>
                <a:spcPts val="3579"/>
              </a:lnSpc>
            </a:pPr>
            <a:r>
              <a:rPr lang="en-US" sz="2556" b="true">
                <a:solidFill>
                  <a:srgbClr val="294FBF"/>
                </a:solidFill>
                <a:latin typeface="Arimo Bold"/>
                <a:ea typeface="Arimo Bold"/>
                <a:cs typeface="Arimo Bold"/>
                <a:sym typeface="Arimo Bold"/>
              </a:rPr>
              <a:t>Assistant Professor</a:t>
            </a:r>
          </a:p>
          <a:p>
            <a:pPr algn="ctr">
              <a:lnSpc>
                <a:spcPts val="357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873222" y="1668171"/>
            <a:ext cx="2116546" cy="498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856" b="true">
                <a:solidFill>
                  <a:srgbClr val="294FBF"/>
                </a:solidFill>
                <a:latin typeface="Arimo Bold"/>
                <a:ea typeface="Arimo Bold"/>
                <a:cs typeface="Arimo Bold"/>
                <a:sym typeface="Arimo Bold"/>
              </a:rPr>
              <a:t>CPG No: 73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64916"/>
            <a:chOff x="0" y="0"/>
            <a:chExt cx="4816593" cy="596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96521"/>
            </a:xfrm>
            <a:custGeom>
              <a:avLst/>
              <a:gdLst/>
              <a:ahLst/>
              <a:cxnLst/>
              <a:rect r="r" b="b" t="t" l="l"/>
              <a:pathLst>
                <a:path h="5965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96521"/>
                  </a:lnTo>
                  <a:lnTo>
                    <a:pt x="0" y="596521"/>
                  </a:lnTo>
                  <a:close/>
                </a:path>
              </a:pathLst>
            </a:custGeom>
            <a:solidFill>
              <a:srgbClr val="294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5965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199"/>
                </a:lnSpc>
              </a:pPr>
              <a:r>
                <a:rPr lang="en-US" sz="8499">
                  <a:solidFill>
                    <a:srgbClr val="F9FCFF"/>
                  </a:solidFill>
                  <a:latin typeface="TS Damas Sans"/>
                  <a:ea typeface="TS Damas Sans"/>
                  <a:cs typeface="TS Damas Sans"/>
                  <a:sym typeface="TS Damas Sans"/>
                </a:rPr>
                <a:t>ACTIVITY DIAGRAM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025886" y="2264916"/>
            <a:ext cx="507644" cy="507644"/>
          </a:xfrm>
          <a:custGeom>
            <a:avLst/>
            <a:gdLst/>
            <a:ahLst/>
            <a:cxnLst/>
            <a:rect r="r" b="b" t="t" l="l"/>
            <a:pathLst>
              <a:path h="507644" w="507644">
                <a:moveTo>
                  <a:pt x="0" y="0"/>
                </a:moveTo>
                <a:lnTo>
                  <a:pt x="507644" y="0"/>
                </a:lnTo>
                <a:lnTo>
                  <a:pt x="507644" y="507644"/>
                </a:lnTo>
                <a:lnTo>
                  <a:pt x="0" y="507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9279708" y="2596985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" id="7"/>
          <p:cNvGrpSpPr/>
          <p:nvPr/>
        </p:nvGrpSpPr>
        <p:grpSpPr>
          <a:xfrm rot="0">
            <a:off x="6466443" y="2948136"/>
            <a:ext cx="5626531" cy="534002"/>
            <a:chOff x="0" y="0"/>
            <a:chExt cx="1801194" cy="1709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1195" cy="170948"/>
            </a:xfrm>
            <a:custGeom>
              <a:avLst/>
              <a:gdLst/>
              <a:ahLst/>
              <a:cxnLst/>
              <a:rect r="r" b="b" t="t" l="l"/>
              <a:pathLst>
                <a:path h="170948" w="1801195">
                  <a:moveTo>
                    <a:pt x="70174" y="0"/>
                  </a:moveTo>
                  <a:lnTo>
                    <a:pt x="1731020" y="0"/>
                  </a:lnTo>
                  <a:cubicBezTo>
                    <a:pt x="1769776" y="0"/>
                    <a:pt x="1801195" y="31418"/>
                    <a:pt x="1801195" y="70174"/>
                  </a:cubicBezTo>
                  <a:lnTo>
                    <a:pt x="1801195" y="100773"/>
                  </a:lnTo>
                  <a:cubicBezTo>
                    <a:pt x="1801195" y="139530"/>
                    <a:pt x="1769776" y="170948"/>
                    <a:pt x="1731020" y="170948"/>
                  </a:cubicBezTo>
                  <a:lnTo>
                    <a:pt x="70174" y="170948"/>
                  </a:lnTo>
                  <a:cubicBezTo>
                    <a:pt x="31418" y="170948"/>
                    <a:pt x="0" y="139530"/>
                    <a:pt x="0" y="100773"/>
                  </a:cubicBezTo>
                  <a:lnTo>
                    <a:pt x="0" y="70174"/>
                  </a:lnTo>
                  <a:cubicBezTo>
                    <a:pt x="0" y="31418"/>
                    <a:pt x="31418" y="0"/>
                    <a:pt x="70174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01194" cy="209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User wears the glove and makes a sign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9279708" y="3521834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1" id="11"/>
          <p:cNvGrpSpPr/>
          <p:nvPr/>
        </p:nvGrpSpPr>
        <p:grpSpPr>
          <a:xfrm rot="0">
            <a:off x="6466443" y="3872986"/>
            <a:ext cx="5626531" cy="534002"/>
            <a:chOff x="0" y="0"/>
            <a:chExt cx="1801194" cy="1709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1195" cy="170948"/>
            </a:xfrm>
            <a:custGeom>
              <a:avLst/>
              <a:gdLst/>
              <a:ahLst/>
              <a:cxnLst/>
              <a:rect r="r" b="b" t="t" l="l"/>
              <a:pathLst>
                <a:path h="170948" w="1801195">
                  <a:moveTo>
                    <a:pt x="70174" y="0"/>
                  </a:moveTo>
                  <a:lnTo>
                    <a:pt x="1731020" y="0"/>
                  </a:lnTo>
                  <a:cubicBezTo>
                    <a:pt x="1769776" y="0"/>
                    <a:pt x="1801195" y="31418"/>
                    <a:pt x="1801195" y="70174"/>
                  </a:cubicBezTo>
                  <a:lnTo>
                    <a:pt x="1801195" y="100773"/>
                  </a:lnTo>
                  <a:cubicBezTo>
                    <a:pt x="1801195" y="139530"/>
                    <a:pt x="1769776" y="170948"/>
                    <a:pt x="1731020" y="170948"/>
                  </a:cubicBezTo>
                  <a:lnTo>
                    <a:pt x="70174" y="170948"/>
                  </a:lnTo>
                  <a:cubicBezTo>
                    <a:pt x="31418" y="170948"/>
                    <a:pt x="0" y="139530"/>
                    <a:pt x="0" y="100773"/>
                  </a:cubicBezTo>
                  <a:lnTo>
                    <a:pt x="0" y="70174"/>
                  </a:lnTo>
                  <a:cubicBezTo>
                    <a:pt x="0" y="31418"/>
                    <a:pt x="31418" y="0"/>
                    <a:pt x="70174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01194" cy="209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Flex sensors detect finger movements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9279708" y="4446684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6196538" y="4797836"/>
            <a:ext cx="6166340" cy="534002"/>
            <a:chOff x="0" y="0"/>
            <a:chExt cx="1974001" cy="1709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74001" cy="170948"/>
            </a:xfrm>
            <a:custGeom>
              <a:avLst/>
              <a:gdLst/>
              <a:ahLst/>
              <a:cxnLst/>
              <a:rect r="r" b="b" t="t" l="l"/>
              <a:pathLst>
                <a:path h="170948" w="1974001">
                  <a:moveTo>
                    <a:pt x="64031" y="0"/>
                  </a:moveTo>
                  <a:lnTo>
                    <a:pt x="1909970" y="0"/>
                  </a:lnTo>
                  <a:cubicBezTo>
                    <a:pt x="1926952" y="0"/>
                    <a:pt x="1943238" y="6746"/>
                    <a:pt x="1955247" y="18754"/>
                  </a:cubicBezTo>
                  <a:cubicBezTo>
                    <a:pt x="1967255" y="30762"/>
                    <a:pt x="1974001" y="47049"/>
                    <a:pt x="1974001" y="64031"/>
                  </a:cubicBezTo>
                  <a:lnTo>
                    <a:pt x="1974001" y="106916"/>
                  </a:lnTo>
                  <a:cubicBezTo>
                    <a:pt x="1974001" y="142280"/>
                    <a:pt x="1945333" y="170948"/>
                    <a:pt x="1909970" y="170948"/>
                  </a:cubicBezTo>
                  <a:lnTo>
                    <a:pt x="64031" y="170948"/>
                  </a:lnTo>
                  <a:cubicBezTo>
                    <a:pt x="28668" y="170948"/>
                    <a:pt x="0" y="142280"/>
                    <a:pt x="0" y="106916"/>
                  </a:cubicBezTo>
                  <a:lnTo>
                    <a:pt x="0" y="64031"/>
                  </a:lnTo>
                  <a:cubicBezTo>
                    <a:pt x="0" y="28668"/>
                    <a:pt x="28668" y="0"/>
                    <a:pt x="64031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974001" cy="209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Measure resistance changes in flex sensors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279708" y="5331838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6196538" y="5682989"/>
            <a:ext cx="6166340" cy="534002"/>
            <a:chOff x="0" y="0"/>
            <a:chExt cx="1974001" cy="1709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74001" cy="170948"/>
            </a:xfrm>
            <a:custGeom>
              <a:avLst/>
              <a:gdLst/>
              <a:ahLst/>
              <a:cxnLst/>
              <a:rect r="r" b="b" t="t" l="l"/>
              <a:pathLst>
                <a:path h="170948" w="1974001">
                  <a:moveTo>
                    <a:pt x="64031" y="0"/>
                  </a:moveTo>
                  <a:lnTo>
                    <a:pt x="1909970" y="0"/>
                  </a:lnTo>
                  <a:cubicBezTo>
                    <a:pt x="1926952" y="0"/>
                    <a:pt x="1943238" y="6746"/>
                    <a:pt x="1955247" y="18754"/>
                  </a:cubicBezTo>
                  <a:cubicBezTo>
                    <a:pt x="1967255" y="30762"/>
                    <a:pt x="1974001" y="47049"/>
                    <a:pt x="1974001" y="64031"/>
                  </a:cubicBezTo>
                  <a:lnTo>
                    <a:pt x="1974001" y="106916"/>
                  </a:lnTo>
                  <a:cubicBezTo>
                    <a:pt x="1974001" y="142280"/>
                    <a:pt x="1945333" y="170948"/>
                    <a:pt x="1909970" y="170948"/>
                  </a:cubicBezTo>
                  <a:lnTo>
                    <a:pt x="64031" y="170948"/>
                  </a:lnTo>
                  <a:cubicBezTo>
                    <a:pt x="28668" y="170948"/>
                    <a:pt x="0" y="142280"/>
                    <a:pt x="0" y="106916"/>
                  </a:cubicBezTo>
                  <a:lnTo>
                    <a:pt x="0" y="64031"/>
                  </a:lnTo>
                  <a:cubicBezTo>
                    <a:pt x="0" y="28668"/>
                    <a:pt x="28668" y="0"/>
                    <a:pt x="64031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974001" cy="209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Arduino Nano reads sensor data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279708" y="6216992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6196538" y="6568143"/>
            <a:ext cx="6166340" cy="534002"/>
            <a:chOff x="0" y="0"/>
            <a:chExt cx="1974001" cy="1709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74001" cy="170948"/>
            </a:xfrm>
            <a:custGeom>
              <a:avLst/>
              <a:gdLst/>
              <a:ahLst/>
              <a:cxnLst/>
              <a:rect r="r" b="b" t="t" l="l"/>
              <a:pathLst>
                <a:path h="170948" w="1974001">
                  <a:moveTo>
                    <a:pt x="64031" y="0"/>
                  </a:moveTo>
                  <a:lnTo>
                    <a:pt x="1909970" y="0"/>
                  </a:lnTo>
                  <a:cubicBezTo>
                    <a:pt x="1926952" y="0"/>
                    <a:pt x="1943238" y="6746"/>
                    <a:pt x="1955247" y="18754"/>
                  </a:cubicBezTo>
                  <a:cubicBezTo>
                    <a:pt x="1967255" y="30762"/>
                    <a:pt x="1974001" y="47049"/>
                    <a:pt x="1974001" y="64031"/>
                  </a:cubicBezTo>
                  <a:lnTo>
                    <a:pt x="1974001" y="106916"/>
                  </a:lnTo>
                  <a:cubicBezTo>
                    <a:pt x="1974001" y="142280"/>
                    <a:pt x="1945333" y="170948"/>
                    <a:pt x="1909970" y="170948"/>
                  </a:cubicBezTo>
                  <a:lnTo>
                    <a:pt x="64031" y="170948"/>
                  </a:lnTo>
                  <a:cubicBezTo>
                    <a:pt x="28668" y="170948"/>
                    <a:pt x="0" y="142280"/>
                    <a:pt x="0" y="106916"/>
                  </a:cubicBezTo>
                  <a:lnTo>
                    <a:pt x="0" y="64031"/>
                  </a:lnTo>
                  <a:cubicBezTo>
                    <a:pt x="0" y="28668"/>
                    <a:pt x="28668" y="0"/>
                    <a:pt x="64031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974001" cy="209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Process resistance data to identify the sign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-54621">
            <a:off x="8532262" y="7488742"/>
            <a:ext cx="1495026" cy="1512786"/>
            <a:chOff x="0" y="0"/>
            <a:chExt cx="812800" cy="82245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22455"/>
            </a:xfrm>
            <a:custGeom>
              <a:avLst/>
              <a:gdLst/>
              <a:ahLst/>
              <a:cxnLst/>
              <a:rect r="r" b="b" t="t" l="l"/>
              <a:pathLst>
                <a:path h="822455" w="812800">
                  <a:moveTo>
                    <a:pt x="406400" y="0"/>
                  </a:moveTo>
                  <a:lnTo>
                    <a:pt x="812800" y="411228"/>
                  </a:lnTo>
                  <a:lnTo>
                    <a:pt x="406400" y="822455"/>
                  </a:lnTo>
                  <a:lnTo>
                    <a:pt x="0" y="411228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DECED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139700" y="103260"/>
              <a:ext cx="533400" cy="577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Sign Detected?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9279708" y="7104598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5905685" y="8214146"/>
            <a:ext cx="2626672" cy="42866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0027195" y="8224380"/>
            <a:ext cx="2658060" cy="887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0">
            <a:off x="12685087" y="8024578"/>
            <a:ext cx="5078959" cy="441836"/>
            <a:chOff x="0" y="0"/>
            <a:chExt cx="1625903" cy="14144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25903" cy="141443"/>
            </a:xfrm>
            <a:custGeom>
              <a:avLst/>
              <a:gdLst/>
              <a:ahLst/>
              <a:cxnLst/>
              <a:rect r="r" b="b" t="t" l="l"/>
              <a:pathLst>
                <a:path h="141443" w="1625903">
                  <a:moveTo>
                    <a:pt x="70721" y="0"/>
                  </a:moveTo>
                  <a:lnTo>
                    <a:pt x="1555181" y="0"/>
                  </a:lnTo>
                  <a:cubicBezTo>
                    <a:pt x="1573938" y="0"/>
                    <a:pt x="1591926" y="7451"/>
                    <a:pt x="1605189" y="20714"/>
                  </a:cubicBezTo>
                  <a:cubicBezTo>
                    <a:pt x="1618452" y="33977"/>
                    <a:pt x="1625903" y="51965"/>
                    <a:pt x="1625903" y="70721"/>
                  </a:cubicBezTo>
                  <a:lnTo>
                    <a:pt x="1625903" y="70721"/>
                  </a:lnTo>
                  <a:cubicBezTo>
                    <a:pt x="1625903" y="89478"/>
                    <a:pt x="1618452" y="107466"/>
                    <a:pt x="1605189" y="120729"/>
                  </a:cubicBezTo>
                  <a:cubicBezTo>
                    <a:pt x="1591926" y="133992"/>
                    <a:pt x="1573938" y="141443"/>
                    <a:pt x="1555181" y="141443"/>
                  </a:cubicBezTo>
                  <a:lnTo>
                    <a:pt x="70721" y="141443"/>
                  </a:lnTo>
                  <a:cubicBezTo>
                    <a:pt x="51965" y="141443"/>
                    <a:pt x="33977" y="133992"/>
                    <a:pt x="20714" y="120729"/>
                  </a:cubicBezTo>
                  <a:cubicBezTo>
                    <a:pt x="7451" y="107466"/>
                    <a:pt x="0" y="89478"/>
                    <a:pt x="0" y="70721"/>
                  </a:cubicBezTo>
                  <a:lnTo>
                    <a:pt x="0" y="70721"/>
                  </a:lnTo>
                  <a:cubicBezTo>
                    <a:pt x="0" y="51965"/>
                    <a:pt x="7451" y="33977"/>
                    <a:pt x="20714" y="20714"/>
                  </a:cubicBezTo>
                  <a:cubicBezTo>
                    <a:pt x="33977" y="7451"/>
                    <a:pt x="51965" y="0"/>
                    <a:pt x="70721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625903" cy="179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Handle Unknown gesture or retry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V="true">
            <a:off x="5857521" y="5177178"/>
            <a:ext cx="0" cy="306831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>
            <a:off x="5047411" y="5214274"/>
            <a:ext cx="767012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683663" y="4993356"/>
            <a:ext cx="4354474" cy="441836"/>
            <a:chOff x="0" y="0"/>
            <a:chExt cx="1393977" cy="14144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93977" cy="141443"/>
            </a:xfrm>
            <a:custGeom>
              <a:avLst/>
              <a:gdLst/>
              <a:ahLst/>
              <a:cxnLst/>
              <a:rect r="r" b="b" t="t" l="l"/>
              <a:pathLst>
                <a:path h="141443" w="1393977">
                  <a:moveTo>
                    <a:pt x="70721" y="0"/>
                  </a:moveTo>
                  <a:lnTo>
                    <a:pt x="1323256" y="0"/>
                  </a:lnTo>
                  <a:cubicBezTo>
                    <a:pt x="1342012" y="0"/>
                    <a:pt x="1360000" y="7451"/>
                    <a:pt x="1373263" y="20714"/>
                  </a:cubicBezTo>
                  <a:cubicBezTo>
                    <a:pt x="1386526" y="33977"/>
                    <a:pt x="1393977" y="51965"/>
                    <a:pt x="1393977" y="70721"/>
                  </a:cubicBezTo>
                  <a:lnTo>
                    <a:pt x="1393977" y="70721"/>
                  </a:lnTo>
                  <a:cubicBezTo>
                    <a:pt x="1393977" y="89478"/>
                    <a:pt x="1386526" y="107466"/>
                    <a:pt x="1373263" y="120729"/>
                  </a:cubicBezTo>
                  <a:cubicBezTo>
                    <a:pt x="1360000" y="133992"/>
                    <a:pt x="1342012" y="141443"/>
                    <a:pt x="1323256" y="141443"/>
                  </a:cubicBezTo>
                  <a:lnTo>
                    <a:pt x="70721" y="141443"/>
                  </a:lnTo>
                  <a:cubicBezTo>
                    <a:pt x="51965" y="141443"/>
                    <a:pt x="33977" y="133992"/>
                    <a:pt x="20714" y="120729"/>
                  </a:cubicBezTo>
                  <a:cubicBezTo>
                    <a:pt x="7451" y="107466"/>
                    <a:pt x="0" y="89478"/>
                    <a:pt x="0" y="70721"/>
                  </a:cubicBezTo>
                  <a:lnTo>
                    <a:pt x="0" y="70721"/>
                  </a:lnTo>
                  <a:cubicBezTo>
                    <a:pt x="0" y="51965"/>
                    <a:pt x="7451" y="33977"/>
                    <a:pt x="20714" y="20714"/>
                  </a:cubicBezTo>
                  <a:cubicBezTo>
                    <a:pt x="33977" y="7451"/>
                    <a:pt x="51965" y="0"/>
                    <a:pt x="70721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393977" cy="179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Generate command for DF Mini Player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2860900" y="5435192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523955" y="5786343"/>
            <a:ext cx="4990429" cy="678398"/>
            <a:chOff x="0" y="0"/>
            <a:chExt cx="1597562" cy="2171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97562" cy="217172"/>
            </a:xfrm>
            <a:custGeom>
              <a:avLst/>
              <a:gdLst/>
              <a:ahLst/>
              <a:cxnLst/>
              <a:rect r="r" b="b" t="t" l="l"/>
              <a:pathLst>
                <a:path h="217172" w="1597562">
                  <a:moveTo>
                    <a:pt x="79119" y="0"/>
                  </a:moveTo>
                  <a:lnTo>
                    <a:pt x="1518443" y="0"/>
                  </a:lnTo>
                  <a:cubicBezTo>
                    <a:pt x="1562139" y="0"/>
                    <a:pt x="1597562" y="35423"/>
                    <a:pt x="1597562" y="79119"/>
                  </a:cubicBezTo>
                  <a:lnTo>
                    <a:pt x="1597562" y="138053"/>
                  </a:lnTo>
                  <a:cubicBezTo>
                    <a:pt x="1597562" y="181750"/>
                    <a:pt x="1562139" y="217172"/>
                    <a:pt x="1518443" y="217172"/>
                  </a:cubicBezTo>
                  <a:lnTo>
                    <a:pt x="79119" y="217172"/>
                  </a:lnTo>
                  <a:cubicBezTo>
                    <a:pt x="35423" y="217172"/>
                    <a:pt x="0" y="181750"/>
                    <a:pt x="0" y="138053"/>
                  </a:cubicBezTo>
                  <a:lnTo>
                    <a:pt x="0" y="79119"/>
                  </a:lnTo>
                  <a:cubicBezTo>
                    <a:pt x="0" y="35423"/>
                    <a:pt x="35423" y="0"/>
                    <a:pt x="79119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597562" cy="255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Send command to play corresponding audio file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2860900" y="6397767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597114" y="6743736"/>
            <a:ext cx="4917269" cy="441875"/>
            <a:chOff x="0" y="0"/>
            <a:chExt cx="1574142" cy="1414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74142" cy="141455"/>
            </a:xfrm>
            <a:custGeom>
              <a:avLst/>
              <a:gdLst/>
              <a:ahLst/>
              <a:cxnLst/>
              <a:rect r="r" b="b" t="t" l="l"/>
              <a:pathLst>
                <a:path h="141455" w="1574142">
                  <a:moveTo>
                    <a:pt x="70728" y="0"/>
                  </a:moveTo>
                  <a:lnTo>
                    <a:pt x="1503414" y="0"/>
                  </a:lnTo>
                  <a:cubicBezTo>
                    <a:pt x="1542476" y="0"/>
                    <a:pt x="1574142" y="31666"/>
                    <a:pt x="1574142" y="70728"/>
                  </a:cubicBezTo>
                  <a:lnTo>
                    <a:pt x="1574142" y="70728"/>
                  </a:lnTo>
                  <a:cubicBezTo>
                    <a:pt x="1574142" y="109790"/>
                    <a:pt x="1542476" y="141455"/>
                    <a:pt x="1503414" y="141455"/>
                  </a:cubicBezTo>
                  <a:lnTo>
                    <a:pt x="70728" y="141455"/>
                  </a:lnTo>
                  <a:cubicBezTo>
                    <a:pt x="31666" y="141455"/>
                    <a:pt x="0" y="109790"/>
                    <a:pt x="0" y="70728"/>
                  </a:cubicBezTo>
                  <a:lnTo>
                    <a:pt x="0" y="70728"/>
                  </a:lnTo>
                  <a:cubicBezTo>
                    <a:pt x="0" y="31666"/>
                    <a:pt x="31666" y="0"/>
                    <a:pt x="70728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574142" cy="17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DF Mini Player plays audio file 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>
            <a:off x="2860900" y="7157790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9" id="49"/>
          <p:cNvGrpSpPr/>
          <p:nvPr/>
        </p:nvGrpSpPr>
        <p:grpSpPr>
          <a:xfrm rot="0">
            <a:off x="597114" y="7508941"/>
            <a:ext cx="4917269" cy="441875"/>
            <a:chOff x="0" y="0"/>
            <a:chExt cx="1574142" cy="14145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74142" cy="141455"/>
            </a:xfrm>
            <a:custGeom>
              <a:avLst/>
              <a:gdLst/>
              <a:ahLst/>
              <a:cxnLst/>
              <a:rect r="r" b="b" t="t" l="l"/>
              <a:pathLst>
                <a:path h="141455" w="1574142">
                  <a:moveTo>
                    <a:pt x="70728" y="0"/>
                  </a:moveTo>
                  <a:lnTo>
                    <a:pt x="1503414" y="0"/>
                  </a:lnTo>
                  <a:cubicBezTo>
                    <a:pt x="1542476" y="0"/>
                    <a:pt x="1574142" y="31666"/>
                    <a:pt x="1574142" y="70728"/>
                  </a:cubicBezTo>
                  <a:lnTo>
                    <a:pt x="1574142" y="70728"/>
                  </a:lnTo>
                  <a:cubicBezTo>
                    <a:pt x="1574142" y="109790"/>
                    <a:pt x="1542476" y="141455"/>
                    <a:pt x="1503414" y="141455"/>
                  </a:cubicBezTo>
                  <a:lnTo>
                    <a:pt x="70728" y="141455"/>
                  </a:lnTo>
                  <a:cubicBezTo>
                    <a:pt x="31666" y="141455"/>
                    <a:pt x="0" y="109790"/>
                    <a:pt x="0" y="70728"/>
                  </a:cubicBezTo>
                  <a:lnTo>
                    <a:pt x="0" y="70728"/>
                  </a:lnTo>
                  <a:cubicBezTo>
                    <a:pt x="0" y="31666"/>
                    <a:pt x="31666" y="0"/>
                    <a:pt x="70728" y="0"/>
                  </a:cubicBezTo>
                  <a:close/>
                </a:path>
              </a:pathLst>
            </a:custGeom>
            <a:solidFill>
              <a:srgbClr val="EDECE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1574142" cy="17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Speaker outputs sound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 flipV="true">
            <a:off x="2897996" y="7950816"/>
            <a:ext cx="0" cy="110408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2870174" y="9006659"/>
            <a:ext cx="3596268" cy="927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flipV="true">
            <a:off x="15199795" y="8466414"/>
            <a:ext cx="0" cy="57809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>
            <a:off x="7370542" y="9033651"/>
            <a:ext cx="7829321" cy="2343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6" id="56"/>
          <p:cNvGrpSpPr/>
          <p:nvPr/>
        </p:nvGrpSpPr>
        <p:grpSpPr>
          <a:xfrm rot="-54621">
            <a:off x="6544028" y="8536293"/>
            <a:ext cx="849294" cy="849294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6665724" y="9635651"/>
            <a:ext cx="605902" cy="605902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62" id="62"/>
          <p:cNvSpPr/>
          <p:nvPr/>
        </p:nvSpPr>
        <p:spPr>
          <a:xfrm>
            <a:off x="6979183" y="9291123"/>
            <a:ext cx="0" cy="35115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63" id="63"/>
          <p:cNvSpPr/>
          <p:nvPr/>
        </p:nvSpPr>
        <p:spPr>
          <a:xfrm flipH="false" flipV="false" rot="0">
            <a:off x="6707984" y="9677911"/>
            <a:ext cx="521383" cy="521383"/>
          </a:xfrm>
          <a:custGeom>
            <a:avLst/>
            <a:gdLst/>
            <a:ahLst/>
            <a:cxnLst/>
            <a:rect r="r" b="b" t="t" l="l"/>
            <a:pathLst>
              <a:path h="521383" w="521383">
                <a:moveTo>
                  <a:pt x="0" y="0"/>
                </a:moveTo>
                <a:lnTo>
                  <a:pt x="521383" y="0"/>
                </a:lnTo>
                <a:lnTo>
                  <a:pt x="521383" y="521383"/>
                </a:lnTo>
                <a:lnTo>
                  <a:pt x="0" y="52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7121523" y="7740797"/>
            <a:ext cx="437733" cy="34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6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Yes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050528" y="7740797"/>
            <a:ext cx="333748" cy="34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6"/>
              </a:lnSpc>
              <a:spcBef>
                <a:spcPct val="0"/>
              </a:spcBef>
            </a:pPr>
            <a:r>
              <a:rPr lang="en-US" sz="194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C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69016" y="2540453"/>
            <a:ext cx="2790825" cy="1532457"/>
            <a:chOff x="0" y="0"/>
            <a:chExt cx="735032" cy="4036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5032" cy="403610"/>
            </a:xfrm>
            <a:custGeom>
              <a:avLst/>
              <a:gdLst/>
              <a:ahLst/>
              <a:cxnLst/>
              <a:rect r="r" b="b" t="t" l="l"/>
              <a:pathLst>
                <a:path h="403610" w="735032">
                  <a:moveTo>
                    <a:pt x="0" y="0"/>
                  </a:moveTo>
                  <a:lnTo>
                    <a:pt x="735032" y="0"/>
                  </a:lnTo>
                  <a:lnTo>
                    <a:pt x="735032" y="403610"/>
                  </a:lnTo>
                  <a:lnTo>
                    <a:pt x="0" y="403610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5032" cy="4417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201F22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PRE-PROCESSING WITH DATABASE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16564429" y="1642899"/>
            <a:ext cx="0" cy="8975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16564429" y="4072910"/>
            <a:ext cx="0" cy="10543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5316654" y="443818"/>
            <a:ext cx="2495550" cy="1199082"/>
            <a:chOff x="0" y="0"/>
            <a:chExt cx="657264" cy="315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7264" cy="315808"/>
            </a:xfrm>
            <a:custGeom>
              <a:avLst/>
              <a:gdLst/>
              <a:ahLst/>
              <a:cxnLst/>
              <a:rect r="r" b="b" t="t" l="l"/>
              <a:pathLst>
                <a:path h="315808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315808"/>
                  </a:lnTo>
                  <a:lnTo>
                    <a:pt x="0" y="315808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57264" cy="3539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Transmission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316654" y="5127291"/>
            <a:ext cx="2495550" cy="1199082"/>
            <a:chOff x="0" y="0"/>
            <a:chExt cx="657264" cy="3158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7264" cy="315808"/>
            </a:xfrm>
            <a:custGeom>
              <a:avLst/>
              <a:gdLst/>
              <a:ahLst/>
              <a:cxnLst/>
              <a:rect r="r" b="b" t="t" l="l"/>
              <a:pathLst>
                <a:path h="315808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315808"/>
                  </a:lnTo>
                  <a:lnTo>
                    <a:pt x="0" y="315808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57264" cy="35390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Data-to-Speech Conversion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60991" y="395788"/>
            <a:ext cx="2653520" cy="1295140"/>
            <a:chOff x="0" y="0"/>
            <a:chExt cx="698869" cy="3411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8870" cy="341107"/>
            </a:xfrm>
            <a:custGeom>
              <a:avLst/>
              <a:gdLst/>
              <a:ahLst/>
              <a:cxnLst/>
              <a:rect r="r" b="b" t="t" l="l"/>
              <a:pathLst>
                <a:path h="341107" w="698870">
                  <a:moveTo>
                    <a:pt x="0" y="0"/>
                  </a:moveTo>
                  <a:lnTo>
                    <a:pt x="698870" y="0"/>
                  </a:lnTo>
                  <a:lnTo>
                    <a:pt x="698870" y="341107"/>
                  </a:lnTo>
                  <a:lnTo>
                    <a:pt x="0" y="341107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98869" cy="3792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Interpretation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3714512" y="1043358"/>
            <a:ext cx="16021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9460791" y="1043358"/>
            <a:ext cx="1600200" cy="285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6652273" y="395788"/>
            <a:ext cx="2808518" cy="1352203"/>
            <a:chOff x="0" y="0"/>
            <a:chExt cx="739692" cy="35613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39692" cy="356136"/>
            </a:xfrm>
            <a:custGeom>
              <a:avLst/>
              <a:gdLst/>
              <a:ahLst/>
              <a:cxnLst/>
              <a:rect r="r" b="b" t="t" l="l"/>
              <a:pathLst>
                <a:path h="356136" w="739692">
                  <a:moveTo>
                    <a:pt x="0" y="0"/>
                  </a:moveTo>
                  <a:lnTo>
                    <a:pt x="739692" y="0"/>
                  </a:lnTo>
                  <a:lnTo>
                    <a:pt x="739692" y="356136"/>
                  </a:lnTo>
                  <a:lnTo>
                    <a:pt x="0" y="356136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39692" cy="40376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Collection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316654" y="7283789"/>
            <a:ext cx="2495550" cy="1272049"/>
            <a:chOff x="0" y="0"/>
            <a:chExt cx="657264" cy="3350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57264" cy="335025"/>
            </a:xfrm>
            <a:custGeom>
              <a:avLst/>
              <a:gdLst/>
              <a:ahLst/>
              <a:cxnLst/>
              <a:rect r="r" b="b" t="t" l="l"/>
              <a:pathLst>
                <a:path h="335025" w="657264">
                  <a:moveTo>
                    <a:pt x="0" y="0"/>
                  </a:moveTo>
                  <a:lnTo>
                    <a:pt x="657264" y="0"/>
                  </a:lnTo>
                  <a:lnTo>
                    <a:pt x="657264" y="335025"/>
                  </a:lnTo>
                  <a:lnTo>
                    <a:pt x="0" y="335025"/>
                  </a:lnTo>
                  <a:close/>
                </a:path>
              </a:pathLst>
            </a:custGeom>
            <a:solidFill>
              <a:srgbClr val="EDECE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57264" cy="3826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Final Output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6564429" y="6326372"/>
            <a:ext cx="0" cy="9574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5" id="25"/>
          <p:cNvGrpSpPr/>
          <p:nvPr/>
        </p:nvGrpSpPr>
        <p:grpSpPr>
          <a:xfrm rot="0">
            <a:off x="376911" y="3929335"/>
            <a:ext cx="9083880" cy="5963182"/>
            <a:chOff x="0" y="0"/>
            <a:chExt cx="2392462" cy="157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92462" cy="1570550"/>
            </a:xfrm>
            <a:custGeom>
              <a:avLst/>
              <a:gdLst/>
              <a:ahLst/>
              <a:cxnLst/>
              <a:rect r="r" b="b" t="t" l="l"/>
              <a:pathLst>
                <a:path h="1570550" w="2392462">
                  <a:moveTo>
                    <a:pt x="17045" y="0"/>
                  </a:moveTo>
                  <a:lnTo>
                    <a:pt x="2375417" y="0"/>
                  </a:lnTo>
                  <a:cubicBezTo>
                    <a:pt x="2379938" y="0"/>
                    <a:pt x="2384273" y="1796"/>
                    <a:pt x="2387470" y="4992"/>
                  </a:cubicBezTo>
                  <a:cubicBezTo>
                    <a:pt x="2390666" y="8189"/>
                    <a:pt x="2392462" y="12525"/>
                    <a:pt x="2392462" y="17045"/>
                  </a:cubicBezTo>
                  <a:lnTo>
                    <a:pt x="2392462" y="1553505"/>
                  </a:lnTo>
                  <a:cubicBezTo>
                    <a:pt x="2392462" y="1558025"/>
                    <a:pt x="2390666" y="1562361"/>
                    <a:pt x="2387470" y="1565557"/>
                  </a:cubicBezTo>
                  <a:cubicBezTo>
                    <a:pt x="2384273" y="1568754"/>
                    <a:pt x="2379938" y="1570550"/>
                    <a:pt x="2375417" y="1570550"/>
                  </a:cubicBezTo>
                  <a:lnTo>
                    <a:pt x="17045" y="1570550"/>
                  </a:lnTo>
                  <a:cubicBezTo>
                    <a:pt x="12525" y="1570550"/>
                    <a:pt x="8189" y="1568754"/>
                    <a:pt x="4992" y="1565557"/>
                  </a:cubicBezTo>
                  <a:cubicBezTo>
                    <a:pt x="1796" y="1562361"/>
                    <a:pt x="0" y="1558025"/>
                    <a:pt x="0" y="1553505"/>
                  </a:cubicBezTo>
                  <a:lnTo>
                    <a:pt x="0" y="17045"/>
                  </a:lnTo>
                  <a:cubicBezTo>
                    <a:pt x="0" y="12525"/>
                    <a:pt x="1796" y="8189"/>
                    <a:pt x="4992" y="4992"/>
                  </a:cubicBezTo>
                  <a:cubicBezTo>
                    <a:pt x="8189" y="1796"/>
                    <a:pt x="12525" y="0"/>
                    <a:pt x="17045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392462" cy="162770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Flex sensors in the glove measure finger bending, capturing hand posture data.</a:t>
              </a:r>
            </a:p>
            <a:p>
              <a:pPr algn="l">
                <a:lnSpc>
                  <a:spcPts val="3639"/>
                </a:lnSpc>
              </a:pP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The Arduino processes this data to identify specific hand gestures.</a:t>
              </a:r>
            </a:p>
            <a:p>
              <a:pPr algn="l">
                <a:lnSpc>
                  <a:spcPts val="3639"/>
                </a:lnSpc>
              </a:pPr>
              <a:r>
                <a:rPr lang="en-US" sz="2599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</a:p>
            <a:p>
              <a:pPr algn="l" marL="561336" indent="-280668" lvl="1">
                <a:lnSpc>
                  <a:spcPts val="3639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The processed data is compared to a stored gesture database to identify the corresponding gesture or alphabet.</a:t>
              </a:r>
            </a:p>
            <a:p>
              <a:pPr algn="l">
                <a:lnSpc>
                  <a:spcPts val="293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12136" y="122309"/>
            <a:ext cx="5011412" cy="3041181"/>
            <a:chOff x="0" y="0"/>
            <a:chExt cx="6681883" cy="4054908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625908"/>
              <a:ext cx="6681883" cy="34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sz="8499">
                  <a:solidFill>
                    <a:srgbClr val="294FBF"/>
                  </a:solidFill>
                  <a:latin typeface="TS Damas Sans"/>
                  <a:ea typeface="TS Damas Sans"/>
                  <a:cs typeface="TS Damas Sans"/>
                  <a:sym typeface="TS Damas Sans"/>
                </a:rPr>
                <a:t>WORK MECHANICS</a:t>
              </a:r>
            </a:p>
          </p:txBody>
        </p:sp>
        <p:sp>
          <p:nvSpPr>
            <p:cNvPr name="AutoShape 30" id="30"/>
            <p:cNvSpPr/>
            <p:nvPr/>
          </p:nvSpPr>
          <p:spPr>
            <a:xfrm>
              <a:off x="0" y="44450"/>
              <a:ext cx="1351196" cy="0"/>
            </a:xfrm>
            <a:prstGeom prst="line">
              <a:avLst/>
            </a:prstGeom>
            <a:ln cap="flat" w="88900">
              <a:solidFill>
                <a:srgbClr val="9ACE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9980899" y="6326372"/>
            <a:ext cx="4815647" cy="3412337"/>
          </a:xfrm>
          <a:custGeom>
            <a:avLst/>
            <a:gdLst/>
            <a:ahLst/>
            <a:cxnLst/>
            <a:rect r="r" b="b" t="t" l="l"/>
            <a:pathLst>
              <a:path h="3412337" w="4815647">
                <a:moveTo>
                  <a:pt x="0" y="0"/>
                </a:moveTo>
                <a:lnTo>
                  <a:pt x="4815647" y="0"/>
                </a:lnTo>
                <a:lnTo>
                  <a:pt x="4815647" y="3412338"/>
                </a:lnTo>
                <a:lnTo>
                  <a:pt x="0" y="341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0589418" y="1973354"/>
            <a:ext cx="3598609" cy="4199111"/>
          </a:xfrm>
          <a:custGeom>
            <a:avLst/>
            <a:gdLst/>
            <a:ahLst/>
            <a:cxnLst/>
            <a:rect r="r" b="b" t="t" l="l"/>
            <a:pathLst>
              <a:path h="4199111" w="3598609">
                <a:moveTo>
                  <a:pt x="0" y="0"/>
                </a:moveTo>
                <a:lnTo>
                  <a:pt x="3598609" y="0"/>
                </a:lnTo>
                <a:lnTo>
                  <a:pt x="3598609" y="4199111"/>
                </a:lnTo>
                <a:lnTo>
                  <a:pt x="0" y="4199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32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9AC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3653" y="2538289"/>
            <a:ext cx="14860694" cy="615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b="true" sz="31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Gesture Recognition: </a:t>
            </a:r>
            <a:r>
              <a:rPr lang="en-US" sz="31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Converts gestures into Hindi speech for seamless communication.</a:t>
            </a:r>
          </a:p>
          <a:p>
            <a:pPr algn="l">
              <a:lnSpc>
                <a:spcPts val="4453"/>
              </a:lnSpc>
              <a:spcBef>
                <a:spcPct val="0"/>
              </a:spcBef>
            </a:pPr>
          </a:p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b="true" sz="31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Customizable for Environments:</a:t>
            </a:r>
            <a:r>
              <a:rPr lang="en-US" sz="31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Adaptable glove design tailored to specific settings like factories or workplaces.</a:t>
            </a:r>
          </a:p>
          <a:p>
            <a:pPr algn="l">
              <a:lnSpc>
                <a:spcPts val="4453"/>
              </a:lnSpc>
              <a:spcBef>
                <a:spcPct val="0"/>
              </a:spcBef>
            </a:pPr>
          </a:p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b="true" sz="31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High Accuracy and Usability: </a:t>
            </a:r>
            <a:r>
              <a:rPr lang="en-US" sz="31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Achieved 92% gesture recognition accuracy in controlled environments.</a:t>
            </a:r>
          </a:p>
          <a:p>
            <a:pPr algn="l">
              <a:lnSpc>
                <a:spcPts val="4453"/>
              </a:lnSpc>
              <a:spcBef>
                <a:spcPct val="0"/>
              </a:spcBef>
            </a:pPr>
          </a:p>
          <a:p>
            <a:pPr algn="l">
              <a:lnSpc>
                <a:spcPts val="4453"/>
              </a:lnSpc>
              <a:spcBef>
                <a:spcPct val="0"/>
              </a:spcBef>
            </a:pPr>
            <a:r>
              <a:rPr lang="en-US" b="true" sz="318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Portable and Affordable: </a:t>
            </a:r>
            <a:r>
              <a:rPr lang="en-US" sz="318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Compact, cost-effective, and user-friendly for broader accessibility.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317751"/>
            <a:chOff x="0" y="0"/>
            <a:chExt cx="4816593" cy="6104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10436"/>
            </a:xfrm>
            <a:custGeom>
              <a:avLst/>
              <a:gdLst/>
              <a:ahLst/>
              <a:cxnLst/>
              <a:rect r="r" b="b" t="t" l="l"/>
              <a:pathLst>
                <a:path h="6104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0436"/>
                  </a:lnTo>
                  <a:lnTo>
                    <a:pt x="0" y="610436"/>
                  </a:lnTo>
                  <a:close/>
                </a:path>
              </a:pathLst>
            </a:custGeom>
            <a:solidFill>
              <a:srgbClr val="294F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658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73632" y="352425"/>
            <a:ext cx="4940737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DELIVERABLES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9AC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47984"/>
            <a:chOff x="0" y="0"/>
            <a:chExt cx="4816593" cy="64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4737"/>
            </a:xfrm>
            <a:custGeom>
              <a:avLst/>
              <a:gdLst/>
              <a:ahLst/>
              <a:cxnLst/>
              <a:rect r="r" b="b" t="t" l="l"/>
              <a:pathLst>
                <a:path h="6447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4737"/>
                  </a:lnTo>
                  <a:lnTo>
                    <a:pt x="0" y="644737"/>
                  </a:lnTo>
                  <a:close/>
                </a:path>
              </a:pathLst>
            </a:custGeom>
            <a:solidFill>
              <a:srgbClr val="294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692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66819" y="417542"/>
            <a:ext cx="1475291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PROFESSIONAL AND TECHNICAL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341" y="2887670"/>
            <a:ext cx="17423871" cy="7172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Development Lifecycle: </a:t>
            </a:r>
            <a:r>
              <a:rPr lang="en-US" sz="291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Gained hands-on experience in planning, designing, and implementing a complete hardware-software solution.</a:t>
            </a:r>
          </a:p>
          <a:p>
            <a:pPr algn="l">
              <a:lnSpc>
                <a:spcPts val="4084"/>
              </a:lnSpc>
            </a:pPr>
          </a:p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Hardware Integration:</a:t>
            </a:r>
            <a:r>
              <a:rPr lang="en-US" sz="291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Gained expertise in integrating sensors, microcontrollers, and audio modules.</a:t>
            </a:r>
          </a:p>
          <a:p>
            <a:pPr algn="l">
              <a:lnSpc>
                <a:spcPts val="4084"/>
              </a:lnSpc>
            </a:pPr>
          </a:p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Embedded Systems Expertise:</a:t>
            </a:r>
            <a:r>
              <a:rPr lang="en-US" sz="291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Worked with Arduino Nano, flex sensors, and DF Mini Player for real-time data processing and output.</a:t>
            </a:r>
          </a:p>
          <a:p>
            <a:pPr algn="l">
              <a:lnSpc>
                <a:spcPts val="4084"/>
              </a:lnSpc>
            </a:pPr>
          </a:p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Gesture Recognition:</a:t>
            </a:r>
            <a:r>
              <a:rPr lang="en-US" sz="291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Enhanced understanding of flex sensor calibration and pattern matching algorithms.</a:t>
            </a:r>
          </a:p>
          <a:p>
            <a:pPr algn="l">
              <a:lnSpc>
                <a:spcPts val="4084"/>
              </a:lnSpc>
            </a:pPr>
          </a:p>
          <a:p>
            <a:pPr algn="l">
              <a:lnSpc>
                <a:spcPts val="4084"/>
              </a:lnSpc>
            </a:pPr>
            <a:r>
              <a:rPr lang="en-US" sz="291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Problem-Solving: </a:t>
            </a:r>
            <a:r>
              <a:rPr lang="en-US" sz="291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Tackled real-world challenges, improving adaptability and innovative thinking.</a:t>
            </a:r>
          </a:p>
          <a:p>
            <a:pPr algn="l">
              <a:lnSpc>
                <a:spcPts val="408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94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19530" y="3263560"/>
          <a:ext cx="17401582" cy="7104507"/>
        </p:xfrm>
        <a:graphic>
          <a:graphicData uri="http://schemas.openxmlformats.org/drawingml/2006/table">
            <a:tbl>
              <a:tblPr/>
              <a:tblGrid>
                <a:gridCol w="3912185"/>
                <a:gridCol w="3433006"/>
                <a:gridCol w="3194954"/>
                <a:gridCol w="3376601"/>
                <a:gridCol w="3484836"/>
              </a:tblGrid>
              <a:tr h="1855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9FC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IMPROVED ACCESSIBILITY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9FC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EFFICIENT COMMUNICATION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9FC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TECHNOLOGICAL INNOVATION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9FC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CUSTOMIZABILITY AND ADAPTABILITY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20"/>
                        </a:lnSpc>
                        <a:defRPr/>
                      </a:pPr>
                      <a:r>
                        <a:rPr lang="en-US" sz="2600">
                          <a:solidFill>
                            <a:srgbClr val="F9FC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ENGAGEMENT AND COLLABORATION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91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i="true">
                          <a:solidFill>
                            <a:srgbClr val="F9FCFF"/>
                          </a:solidFill>
                          <a:latin typeface="Inter Italics"/>
                          <a:ea typeface="Inter Italics"/>
                          <a:cs typeface="Inter Italics"/>
                          <a:sym typeface="Inter Italics"/>
                        </a:rPr>
                        <a:t>Real-time ISL translation, </a:t>
                      </a:r>
                      <a:r>
                        <a:rPr lang="en-US" sz="2500">
                          <a:solidFill>
                            <a:srgbClr val="F9FC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Empowering the deaf community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i="true">
                          <a:solidFill>
                            <a:srgbClr val="F9FCFF"/>
                          </a:solidFill>
                          <a:latin typeface="Inter Italics"/>
                          <a:ea typeface="Inter Italics"/>
                          <a:cs typeface="Inter Italics"/>
                          <a:sym typeface="Inter Italics"/>
                        </a:rPr>
                        <a:t>Automated gesture-to-speech conversion, Boosting productivity and clarity</a:t>
                      </a:r>
                    </a:p>
                    <a:p>
                      <a:pPr algn="ctr">
                        <a:lnSpc>
                          <a:spcPts val="35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</a:p>
                    <a:p>
                      <a:pPr algn="ctr">
                        <a:lnSpc>
                          <a:spcPts val="3500"/>
                        </a:lnSpc>
                      </a:p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i="true">
                          <a:solidFill>
                            <a:srgbClr val="F9FCFF"/>
                          </a:solidFill>
                          <a:latin typeface="Inter Italics"/>
                          <a:ea typeface="Inter Italics"/>
                          <a:cs typeface="Inter Italics"/>
                          <a:sym typeface="Inter Italics"/>
                        </a:rPr>
                        <a:t>Pioneering breakthrough solutions, Showcasing innovation in disability support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i="true">
                          <a:solidFill>
                            <a:srgbClr val="F9FCFF"/>
                          </a:solidFill>
                          <a:latin typeface="Inter Italics"/>
                          <a:ea typeface="Inter Italics"/>
                          <a:cs typeface="Inter Italics"/>
                          <a:sym typeface="Inter Italics"/>
                        </a:rPr>
                        <a:t>Personalized statement storage, Improved usability and adaptability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 i="true">
                          <a:solidFill>
                            <a:srgbClr val="F9FCFF"/>
                          </a:solidFill>
                          <a:latin typeface="Inter Italics"/>
                          <a:ea typeface="Inter Italics"/>
                          <a:cs typeface="Inter Italics"/>
                          <a:sym typeface="Inter Italics"/>
                        </a:rPr>
                        <a:t>Collaborative development approach, Incorporating user feedback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56344" y="1007881"/>
            <a:ext cx="11884082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9ACEFF"/>
                </a:solidFill>
                <a:latin typeface="TS Damas Sans"/>
                <a:ea typeface="TS Damas Sans"/>
                <a:cs typeface="TS Damas Sans"/>
                <a:sym typeface="TS Damas Sans"/>
              </a:rPr>
              <a:t>PROJECT OUTCOMES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07858" y="3081653"/>
            <a:ext cx="396051" cy="39605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C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01125" y="3081653"/>
            <a:ext cx="396051" cy="396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C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42401" y="3081653"/>
            <a:ext cx="396051" cy="396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C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839256" y="3081653"/>
            <a:ext cx="396051" cy="396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C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86001" y="3081653"/>
            <a:ext cx="396051" cy="396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FC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294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86676" cy="10287000"/>
            <a:chOff x="0" y="0"/>
            <a:chExt cx="205081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081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50812">
                  <a:moveTo>
                    <a:pt x="0" y="0"/>
                  </a:moveTo>
                  <a:lnTo>
                    <a:pt x="2050812" y="0"/>
                  </a:lnTo>
                  <a:lnTo>
                    <a:pt x="20508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050812" cy="27093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3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44181" y="2126759"/>
            <a:ext cx="6163151" cy="487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48"/>
              </a:lnSpc>
            </a:pPr>
            <a:r>
              <a:rPr lang="en-US" sz="9320" b="true">
                <a:solidFill>
                  <a:srgbClr val="294FBF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RESULTS AND</a:t>
            </a:r>
          </a:p>
          <a:p>
            <a:pPr algn="l">
              <a:lnSpc>
                <a:spcPts val="13048"/>
              </a:lnSpc>
            </a:pPr>
            <a:r>
              <a:rPr lang="en-US" sz="9320" b="true">
                <a:solidFill>
                  <a:srgbClr val="294FBF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PERFORMANCE</a:t>
            </a:r>
          </a:p>
          <a:p>
            <a:pPr algn="l">
              <a:lnSpc>
                <a:spcPts val="13048"/>
              </a:lnSpc>
            </a:pPr>
            <a:r>
              <a:rPr lang="en-US" sz="9320" b="true">
                <a:solidFill>
                  <a:srgbClr val="294FBF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ANALYSIS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249108" y="-1515416"/>
          <a:ext cx="9720728" cy="9816499"/>
        </p:xfrm>
        <a:graphic>
          <a:graphicData uri="http://schemas.openxmlformats.org/drawingml/2006/table">
            <a:tbl>
              <a:tblPr/>
              <a:tblGrid>
                <a:gridCol w="877545"/>
                <a:gridCol w="8843183"/>
              </a:tblGrid>
              <a:tr h="36209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61337" indent="-280669" lvl="1">
                        <a:lnSpc>
                          <a:spcPts val="363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Accuracy : 92% in controlled environment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Accuracy: 88% in real-world 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Minimal Latency enabling real-time translation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Advancing Inclusivity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61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Feedback: High satisfaction with glove usability and comfort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7" id="7"/>
          <p:cNvSpPr/>
          <p:nvPr/>
        </p:nvSpPr>
        <p:spPr>
          <a:xfrm>
            <a:off x="863049" y="8465653"/>
            <a:ext cx="1178478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94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41137" cy="10287000"/>
            <a:chOff x="0" y="0"/>
            <a:chExt cx="164375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375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43756">
                  <a:moveTo>
                    <a:pt x="0" y="0"/>
                  </a:moveTo>
                  <a:lnTo>
                    <a:pt x="1643756" y="0"/>
                  </a:lnTo>
                  <a:lnTo>
                    <a:pt x="16437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643756" cy="27093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3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80182" y="2016560"/>
            <a:ext cx="7329457" cy="874620"/>
            <a:chOff x="0" y="0"/>
            <a:chExt cx="9772610" cy="116616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772610" cy="54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4"/>
                </a:lnSpc>
              </a:pPr>
              <a:r>
                <a:rPr lang="en-US" sz="2695" b="true">
                  <a:solidFill>
                    <a:srgbClr val="F9FC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Sezalpreet Kaur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48487"/>
              <a:ext cx="9772610" cy="417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9515" y="1983566"/>
            <a:ext cx="5320389" cy="1717407"/>
            <a:chOff x="0" y="0"/>
            <a:chExt cx="7093852" cy="228987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75375"/>
              <a:ext cx="7093852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199"/>
                </a:lnSpc>
              </a:pPr>
              <a:r>
                <a:rPr lang="en-US" b="true" sz="8499">
                  <a:solidFill>
                    <a:srgbClr val="294FBF"/>
                  </a:solidFill>
                  <a:latin typeface="TS Damas Sans Bold"/>
                  <a:ea typeface="TS Damas Sans Bold"/>
                  <a:cs typeface="TS Damas Sans Bold"/>
                  <a:sym typeface="TS Damas Sans Bold"/>
                </a:rPr>
                <a:t>OUR ROLES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44450"/>
              <a:ext cx="1693425" cy="0"/>
            </a:xfrm>
            <a:prstGeom prst="line">
              <a:avLst/>
            </a:prstGeom>
            <a:ln cap="flat" w="88900">
              <a:solidFill>
                <a:srgbClr val="294FB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6480182" y="2396720"/>
            <a:ext cx="9291845" cy="4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 finalization, Documentation, Hardware Implementation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80182" y="3263663"/>
            <a:ext cx="7329457" cy="874620"/>
            <a:chOff x="0" y="0"/>
            <a:chExt cx="9772610" cy="116616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9772610" cy="54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4"/>
                </a:lnSpc>
              </a:pPr>
              <a:r>
                <a:rPr lang="en-US" sz="2695" b="true">
                  <a:solidFill>
                    <a:srgbClr val="F9FC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Yatharth Gautam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48487"/>
              <a:ext cx="9772610" cy="417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480182" y="3643823"/>
            <a:ext cx="11421508" cy="4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 finalization, Documentation, Hardware Implementation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80182" y="4557383"/>
            <a:ext cx="7329457" cy="874620"/>
            <a:chOff x="0" y="0"/>
            <a:chExt cx="9772610" cy="116616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9772610" cy="54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4"/>
                </a:lnSpc>
              </a:pPr>
              <a:r>
                <a:rPr lang="en-US" sz="2695" b="true">
                  <a:solidFill>
                    <a:srgbClr val="F9FC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Mannat Sadana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48487"/>
              <a:ext cx="9772610" cy="417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480182" y="7785979"/>
            <a:ext cx="11421508" cy="4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 finalization, Documentation, Integration of hardware and software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80182" y="4986454"/>
            <a:ext cx="9291845" cy="4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 finalization, Documentation, Hardware Implementation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480182" y="5851103"/>
            <a:ext cx="7329457" cy="874620"/>
            <a:chOff x="0" y="0"/>
            <a:chExt cx="9772610" cy="116616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9772610" cy="54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4"/>
                </a:lnSpc>
              </a:pPr>
              <a:r>
                <a:rPr lang="en-US" sz="2695" b="true">
                  <a:solidFill>
                    <a:srgbClr val="F9FC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Arshiya Kishore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48487"/>
              <a:ext cx="9772610" cy="417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480182" y="7430378"/>
            <a:ext cx="13039231" cy="1240574"/>
            <a:chOff x="0" y="0"/>
            <a:chExt cx="17385642" cy="1654099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9525"/>
              <a:ext cx="17385642" cy="549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4"/>
                </a:lnSpc>
              </a:pPr>
              <a:r>
                <a:rPr lang="en-US" sz="2695" b="true">
                  <a:solidFill>
                    <a:srgbClr val="F9FC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Aakarsh Walia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18471"/>
              <a:ext cx="17385642" cy="73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6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480182" y="6244289"/>
            <a:ext cx="10980098" cy="905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8"/>
              </a:lnSpc>
            </a:pPr>
            <a:r>
              <a:rPr lang="en-US" sz="259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Idea finalization, Documentation, Hardware Implementation, Integration of hardware and software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294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42618" y="1947499"/>
            <a:ext cx="13402764" cy="6392001"/>
            <a:chOff x="0" y="0"/>
            <a:chExt cx="17870351" cy="85226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24332"/>
              <a:ext cx="17870351" cy="342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99"/>
                </a:lnSpc>
              </a:pPr>
              <a:r>
                <a:rPr lang="en-US" b="true" sz="8499">
                  <a:solidFill>
                    <a:srgbClr val="F9FCFF"/>
                  </a:solidFill>
                  <a:latin typeface="TS Damas Sans Bold"/>
                  <a:ea typeface="TS Damas Sans Bold"/>
                  <a:cs typeface="TS Damas Sans Bold"/>
                  <a:sym typeface="TS Damas Sans Bold"/>
                </a:rPr>
                <a:t>THANK</a:t>
              </a:r>
            </a:p>
            <a:p>
              <a:pPr algn="ctr">
                <a:lnSpc>
                  <a:spcPts val="10199"/>
                </a:lnSpc>
              </a:pPr>
              <a:r>
                <a:rPr lang="en-US" sz="8499">
                  <a:solidFill>
                    <a:srgbClr val="F9FCFF"/>
                  </a:solidFill>
                  <a:latin typeface="TS Damas Sans"/>
                  <a:ea typeface="TS Damas Sans"/>
                  <a:cs typeface="TS Damas Sans"/>
                  <a:sym typeface="TS Damas Sans"/>
                </a:rPr>
                <a:t> </a:t>
              </a:r>
              <a:r>
                <a:rPr lang="en-US" b="true" sz="8499">
                  <a:solidFill>
                    <a:srgbClr val="9ACEFF"/>
                  </a:solidFill>
                  <a:latin typeface="TS Damas Sans Bold"/>
                  <a:ea typeface="TS Damas Sans Bold"/>
                  <a:cs typeface="TS Damas Sans Bold"/>
                  <a:sym typeface="TS Damas Sans Bold"/>
                </a:rPr>
                <a:t>YOU</a:t>
              </a:r>
            </a:p>
          </p:txBody>
        </p:sp>
        <p:sp>
          <p:nvSpPr>
            <p:cNvPr name="AutoShape 4" id="4"/>
            <p:cNvSpPr/>
            <p:nvPr/>
          </p:nvSpPr>
          <p:spPr>
            <a:xfrm>
              <a:off x="8259578" y="44450"/>
              <a:ext cx="1351196" cy="0"/>
            </a:xfrm>
            <a:prstGeom prst="line">
              <a:avLst/>
            </a:prstGeom>
            <a:ln cap="flat" w="88900">
              <a:solidFill>
                <a:srgbClr val="9ACE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8259578" y="8478218"/>
              <a:ext cx="1351196" cy="0"/>
            </a:xfrm>
            <a:prstGeom prst="line">
              <a:avLst/>
            </a:prstGeom>
            <a:ln cap="flat" w="88900">
              <a:solidFill>
                <a:srgbClr val="9ACE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94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3387" y="-410526"/>
            <a:ext cx="12701225" cy="2592702"/>
            <a:chOff x="0" y="0"/>
            <a:chExt cx="16934967" cy="345693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17975"/>
              <a:ext cx="16934967" cy="19684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94"/>
                </a:lnSpc>
              </a:pPr>
              <a:r>
                <a:rPr lang="en-US" b="true" sz="10802">
                  <a:solidFill>
                    <a:srgbClr val="9ACEFF"/>
                  </a:solidFill>
                  <a:latin typeface="TS Damas Sans Bold"/>
                  <a:ea typeface="TS Damas Sans Bold"/>
                  <a:cs typeface="TS Damas Sans Bold"/>
                  <a:sym typeface="TS Damas Sans Bold"/>
                </a:rPr>
                <a:t>TABLE OF CONTENT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6934967" cy="289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02936"/>
              <a:ext cx="16934967" cy="25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433797" y="2182176"/>
          <a:ext cx="8189843" cy="7262812"/>
        </p:xfrm>
        <a:graphic>
          <a:graphicData uri="http://schemas.openxmlformats.org/drawingml/2006/table">
            <a:tbl>
              <a:tblPr/>
              <a:tblGrid>
                <a:gridCol w="7073775"/>
                <a:gridCol w="1116068"/>
              </a:tblGrid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Background  of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Scope and Utility of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Literary Survey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Tools and Components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Block and Use Case Diagram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93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Snapshots of the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590124" y="2182176"/>
          <a:ext cx="8189843" cy="7262812"/>
        </p:xfrm>
        <a:graphic>
          <a:graphicData uri="http://schemas.openxmlformats.org/drawingml/2006/table">
            <a:tbl>
              <a:tblPr/>
              <a:tblGrid>
                <a:gridCol w="7228967"/>
                <a:gridCol w="960876"/>
              </a:tblGrid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Activity Diagram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Work Mechanics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Deliverables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Professional and Technical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Project Outcomes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890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Results and Performance 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93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Our Roles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46068" cy="10287000"/>
            <a:chOff x="0" y="0"/>
            <a:chExt cx="214546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54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5467">
                  <a:moveTo>
                    <a:pt x="0" y="0"/>
                  </a:moveTo>
                  <a:lnTo>
                    <a:pt x="2145467" y="0"/>
                  </a:lnTo>
                  <a:lnTo>
                    <a:pt x="21454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546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3049" y="2209797"/>
            <a:ext cx="6789850" cy="48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9"/>
              </a:lnSpc>
            </a:pPr>
            <a:r>
              <a:rPr lang="en-US" sz="11499">
                <a:solidFill>
                  <a:srgbClr val="294FBF"/>
                </a:solidFill>
                <a:latin typeface="TS Damas Sans"/>
                <a:ea typeface="TS Damas Sans"/>
                <a:cs typeface="TS Damas Sans"/>
                <a:sym typeface="TS Damas Sans"/>
              </a:rPr>
              <a:t>BACKGROUND OF THE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3049" y="7403616"/>
            <a:ext cx="67898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94FBF"/>
                </a:solidFill>
                <a:latin typeface="Inter"/>
                <a:ea typeface="Inter"/>
                <a:cs typeface="Inter"/>
                <a:sym typeface="Inter"/>
              </a:rPr>
              <a:t>WHY DO WE NEED SAMVAAD SAARTHI?</a:t>
            </a:r>
          </a:p>
        </p:txBody>
      </p:sp>
      <p:sp>
        <p:nvSpPr>
          <p:cNvPr name="AutoShape 7" id="7"/>
          <p:cNvSpPr/>
          <p:nvPr/>
        </p:nvSpPr>
        <p:spPr>
          <a:xfrm>
            <a:off x="863049" y="8465653"/>
            <a:ext cx="1178478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8599448" y="-1421817"/>
          <a:ext cx="10917257" cy="9495341"/>
        </p:xfrm>
        <a:graphic>
          <a:graphicData uri="http://schemas.openxmlformats.org/drawingml/2006/table">
            <a:tbl>
              <a:tblPr/>
              <a:tblGrid>
                <a:gridCol w="1119363"/>
                <a:gridCol w="9797894"/>
              </a:tblGrid>
              <a:tr h="362105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96569" indent="-248284" lvl="1">
                        <a:lnSpc>
                          <a:spcPts val="3219"/>
                        </a:lnSpc>
                        <a:buFont typeface="Arial"/>
                        <a:buChar char="•"/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Addressing Communication Challenges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Challenges of Conventional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Complexities of ISL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Advancing Inclusivity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48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Advancing Equality and Respect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46068" cy="10287000"/>
            <a:chOff x="0" y="0"/>
            <a:chExt cx="214546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4546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45467">
                  <a:moveTo>
                    <a:pt x="0" y="0"/>
                  </a:moveTo>
                  <a:lnTo>
                    <a:pt x="2145467" y="0"/>
                  </a:lnTo>
                  <a:lnTo>
                    <a:pt x="21454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4546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8109" y="2156957"/>
            <a:ext cx="6789850" cy="484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9"/>
              </a:lnSpc>
            </a:pPr>
            <a:r>
              <a:rPr lang="en-US" sz="11499">
                <a:solidFill>
                  <a:srgbClr val="294FBF"/>
                </a:solidFill>
                <a:latin typeface="TS Damas Sans"/>
                <a:ea typeface="TS Damas Sans"/>
                <a:cs typeface="TS Damas Sans"/>
                <a:sym typeface="TS Damas Sans"/>
              </a:rPr>
              <a:t>SCOPE AND UTILITY OF THE PROJECT</a:t>
            </a:r>
          </a:p>
        </p:txBody>
      </p:sp>
      <p:sp>
        <p:nvSpPr>
          <p:cNvPr name="AutoShape 6" id="6"/>
          <p:cNvSpPr/>
          <p:nvPr/>
        </p:nvSpPr>
        <p:spPr>
          <a:xfrm>
            <a:off x="863049" y="8465653"/>
            <a:ext cx="1178478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144000" y="1235869"/>
          <a:ext cx="7856610" cy="8339138"/>
        </p:xfrm>
        <a:graphic>
          <a:graphicData uri="http://schemas.openxmlformats.org/drawingml/2006/table">
            <a:tbl>
              <a:tblPr/>
              <a:tblGrid>
                <a:gridCol w="1167063"/>
                <a:gridCol w="6689548"/>
              </a:tblGrid>
              <a:tr h="20871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Inclusive Communication: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Translates gestures into Hindi speech for better interaction.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71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Affordable Assistive Tool: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Cost-effective solution for education and personal use.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716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Customizable and Scalable: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Supports multiple languages and future mobile app integration.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763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294FB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Educational Aid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: Simplifies learning and teaching of sign language.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AC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03548" y="0"/>
            <a:ext cx="5184452" cy="10287000"/>
            <a:chOff x="0" y="0"/>
            <a:chExt cx="13654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54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65452">
                  <a:moveTo>
                    <a:pt x="0" y="0"/>
                  </a:moveTo>
                  <a:lnTo>
                    <a:pt x="1365452" y="0"/>
                  </a:lnTo>
                  <a:lnTo>
                    <a:pt x="13654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6545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7658" y="4491168"/>
            <a:ext cx="11386542" cy="347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Converts sign language into audio outputs.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Provides workplace-specific customization.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Promotes inclusivity and productivity by breaking communication barriers.</a:t>
            </a:r>
          </a:p>
          <a:p>
            <a:pPr algn="l" marL="712467" indent="-356233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Enhances accessibility to make communication seamless.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658" y="766893"/>
            <a:ext cx="11386542" cy="164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9"/>
              </a:lnSpc>
            </a:pPr>
            <a:r>
              <a:rPr lang="en-US" b="true" sz="11499">
                <a:solidFill>
                  <a:srgbClr val="294FBF"/>
                </a:solidFill>
                <a:latin typeface="TS Damas Sans Bold"/>
                <a:ea typeface="TS Damas Sans Bold"/>
                <a:cs typeface="TS Damas Sans Bold"/>
                <a:sym typeface="TS Damas Sans Bold"/>
              </a:rPr>
              <a:t> </a:t>
            </a:r>
            <a:r>
              <a:rPr lang="en-US" sz="11499">
                <a:solidFill>
                  <a:srgbClr val="294FBF"/>
                </a:solidFill>
                <a:latin typeface="TS Damas Sans"/>
                <a:ea typeface="TS Damas Sans"/>
                <a:cs typeface="TS Damas Sans"/>
                <a:sym typeface="TS Damas Sans"/>
              </a:rPr>
              <a:t>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7658" y="2957643"/>
            <a:ext cx="1138654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b="true" sz="3000">
                <a:solidFill>
                  <a:srgbClr val="294FBF"/>
                </a:solidFill>
                <a:latin typeface="Inter Bold"/>
                <a:ea typeface="Inter Bold"/>
                <a:cs typeface="Inter Bold"/>
                <a:sym typeface="Inter Bold"/>
              </a:rPr>
              <a:t>WHAT PROBLEM DOES SAMVAAD SAARTHI </a:t>
            </a:r>
            <a:r>
              <a:rPr lang="en-US" b="true" sz="3000">
                <a:solidFill>
                  <a:srgbClr val="294FBF"/>
                </a:solidFill>
                <a:latin typeface="Inter Bold"/>
                <a:ea typeface="Inter Bold"/>
                <a:cs typeface="Inter Bold"/>
                <a:sym typeface="Inter Bold"/>
              </a:rPr>
              <a:t>solve?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03548" y="1261586"/>
            <a:ext cx="5652811" cy="8170172"/>
          </a:xfrm>
          <a:custGeom>
            <a:avLst/>
            <a:gdLst/>
            <a:ahLst/>
            <a:cxnLst/>
            <a:rect r="r" b="b" t="t" l="l"/>
            <a:pathLst>
              <a:path h="8170172" w="5652811">
                <a:moveTo>
                  <a:pt x="0" y="0"/>
                </a:moveTo>
                <a:lnTo>
                  <a:pt x="5652810" y="0"/>
                </a:lnTo>
                <a:lnTo>
                  <a:pt x="5652810" y="8170172"/>
                </a:lnTo>
                <a:lnTo>
                  <a:pt x="0" y="8170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937" r="0" b="-2886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00369" y="445582"/>
            <a:ext cx="942558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4"/>
              </a:lnSpc>
            </a:pPr>
            <a:r>
              <a:rPr lang="en-US" sz="9453">
                <a:solidFill>
                  <a:srgbClr val="294FBF"/>
                </a:solidFill>
                <a:latin typeface="TS Damas Sans"/>
                <a:ea typeface="TS Damas Sans"/>
                <a:cs typeface="TS Damas Sans"/>
                <a:sym typeface="TS Damas Sans"/>
              </a:rPr>
              <a:t>LITERATURE SURVEY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00369" y="2162240"/>
            <a:ext cx="9425580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AHMED J ABOUGARAIR</a:t>
            </a:r>
          </a:p>
          <a:p>
            <a:pPr algn="just">
              <a:lnSpc>
                <a:spcPts val="4324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(AMERICAN SIGN LANGUAGE INTO SPEECH AND TEXT)</a:t>
            </a:r>
          </a:p>
          <a:p>
            <a:pPr algn="just"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JASON PARRY</a:t>
            </a:r>
          </a:p>
          <a:p>
            <a:pPr algn="just">
              <a:lnSpc>
                <a:spcPts val="4324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(AMERICAN SIGN LANGUAGE INTO SPEECH AND TEXT)</a:t>
            </a:r>
          </a:p>
          <a:p>
            <a:pPr algn="just"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WOEI SHENG WONG</a:t>
            </a:r>
          </a:p>
          <a:p>
            <a:pPr algn="just">
              <a:lnSpc>
                <a:spcPts val="4324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(TRANSLATING MALAYSIAN SIGN LANGUAGE) </a:t>
            </a:r>
          </a:p>
          <a:p>
            <a:pPr algn="just"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AMAL DWEIK</a:t>
            </a:r>
          </a:p>
          <a:p>
            <a:pPr algn="just">
              <a:lnSpc>
                <a:spcPts val="4324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(TRANSLATE THE ARABIC SIGN LANGUAGE )</a:t>
            </a:r>
          </a:p>
          <a:p>
            <a:pPr algn="just"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A.HARITHA</a:t>
            </a:r>
          </a:p>
          <a:p>
            <a:pPr algn="just">
              <a:lnSpc>
                <a:spcPts val="4324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(INDIAN SIGN LANGUAGE INTO SPEECH AND TEXT) </a:t>
            </a:r>
          </a:p>
          <a:p>
            <a:pPr algn="just" marL="539749" indent="-269875" lvl="1">
              <a:lnSpc>
                <a:spcPts val="432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DIVYA P S</a:t>
            </a:r>
          </a:p>
          <a:p>
            <a:pPr algn="just">
              <a:lnSpc>
                <a:spcPts val="4324"/>
              </a:lnSpc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(AMERICAN SIGN LANGUAGE INTO SPEECH AND TEXT)</a:t>
            </a:r>
          </a:p>
          <a:p>
            <a:pPr algn="l">
              <a:lnSpc>
                <a:spcPts val="4324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12444280" y="9794816"/>
            <a:ext cx="1137757" cy="0"/>
          </a:xfrm>
          <a:prstGeom prst="line">
            <a:avLst/>
          </a:prstGeom>
          <a:ln cap="flat" w="76200">
            <a:solidFill>
              <a:srgbClr val="9ACE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0" y="9506534"/>
            <a:ext cx="18288000" cy="780466"/>
            <a:chOff x="0" y="0"/>
            <a:chExt cx="4816593" cy="2055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05555"/>
            </a:xfrm>
            <a:custGeom>
              <a:avLst/>
              <a:gdLst/>
              <a:ahLst/>
              <a:cxnLst/>
              <a:rect r="r" b="b" t="t" l="l"/>
              <a:pathLst>
                <a:path h="20555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05555"/>
                  </a:lnTo>
                  <a:lnTo>
                    <a:pt x="0" y="205555"/>
                  </a:lnTo>
                  <a:close/>
                </a:path>
              </a:pathLst>
            </a:custGeom>
            <a:solidFill>
              <a:srgbClr val="9ACE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43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83782" y="0"/>
            <a:ext cx="7896850" cy="9506534"/>
          </a:xfrm>
          <a:custGeom>
            <a:avLst/>
            <a:gdLst/>
            <a:ahLst/>
            <a:cxnLst/>
            <a:rect r="r" b="b" t="t" l="l"/>
            <a:pathLst>
              <a:path h="9506534" w="7896850">
                <a:moveTo>
                  <a:pt x="0" y="0"/>
                </a:moveTo>
                <a:lnTo>
                  <a:pt x="7896850" y="0"/>
                </a:lnTo>
                <a:lnTo>
                  <a:pt x="7896850" y="9506534"/>
                </a:lnTo>
                <a:lnTo>
                  <a:pt x="0" y="9506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34" t="0" r="-32672" b="-236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35574"/>
            <a:chOff x="0" y="0"/>
            <a:chExt cx="4816593" cy="773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73155"/>
            </a:xfrm>
            <a:custGeom>
              <a:avLst/>
              <a:gdLst/>
              <a:ahLst/>
              <a:cxnLst/>
              <a:rect r="r" b="b" t="t" l="l"/>
              <a:pathLst>
                <a:path h="77315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3155"/>
                  </a:lnTo>
                  <a:lnTo>
                    <a:pt x="0" y="773155"/>
                  </a:lnTo>
                  <a:close/>
                </a:path>
              </a:pathLst>
            </a:custGeom>
            <a:solidFill>
              <a:srgbClr val="294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77315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199"/>
                </a:lnSpc>
              </a:pPr>
              <a:r>
                <a:rPr lang="en-US" sz="8499">
                  <a:solidFill>
                    <a:srgbClr val="F9FCFF"/>
                  </a:solidFill>
                  <a:latin typeface="TS Damas Sans"/>
                  <a:ea typeface="TS Damas Sans"/>
                  <a:cs typeface="TS Damas Sans"/>
                  <a:sym typeface="TS Damas Sans"/>
                </a:rPr>
                <a:t>TOOLS AND COMPONENTS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0" y="2935574"/>
          <a:ext cx="18249900" cy="7676213"/>
        </p:xfrm>
        <a:graphic>
          <a:graphicData uri="http://schemas.openxmlformats.org/drawingml/2006/table">
            <a:tbl>
              <a:tblPr/>
              <a:tblGrid>
                <a:gridCol w="9124950"/>
                <a:gridCol w="9124950"/>
              </a:tblGrid>
              <a:tr h="36566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94FB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HARDWARE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FL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ex sensors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Arduino Nano IOT board for data processing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  <a:p>
                      <a:pPr algn="ctr">
                        <a:lnSpc>
                          <a:spcPts val="335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294FB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SOFTWARE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rduino IDE for coding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</a:p>
                    <a:p>
                      <a:pPr algn="ctr">
                        <a:lnSpc>
                          <a:spcPts val="3360"/>
                        </a:lnSpc>
                      </a:pP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95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294FB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POWER AND CONNECTIVITY COMPONENTS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Wires</a:t>
                      </a:r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Batteries</a:t>
                      </a: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294FBF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HARDWARE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SD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card/memory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Sp</a:t>
                      </a: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eaker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DFPlayer Mini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</a:p>
                    <a:p>
                      <a:pPr algn="ctr">
                        <a:lnSpc>
                          <a:spcPts val="3360"/>
                        </a:lnSpc>
                      </a:pP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94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83189" y="1617482"/>
            <a:ext cx="3577623" cy="7454515"/>
          </a:xfrm>
          <a:custGeom>
            <a:avLst/>
            <a:gdLst/>
            <a:ahLst/>
            <a:cxnLst/>
            <a:rect r="r" b="b" t="t" l="l"/>
            <a:pathLst>
              <a:path h="7454515" w="3577623">
                <a:moveTo>
                  <a:pt x="0" y="0"/>
                </a:moveTo>
                <a:lnTo>
                  <a:pt x="3577622" y="0"/>
                </a:lnTo>
                <a:lnTo>
                  <a:pt x="3577622" y="7454514"/>
                </a:lnTo>
                <a:lnTo>
                  <a:pt x="0" y="7454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783729" y="4096430"/>
            <a:ext cx="7813161" cy="4619531"/>
          </a:xfrm>
          <a:custGeom>
            <a:avLst/>
            <a:gdLst/>
            <a:ahLst/>
            <a:cxnLst/>
            <a:rect r="r" b="b" t="t" l="l"/>
            <a:pathLst>
              <a:path h="4619531" w="7813161">
                <a:moveTo>
                  <a:pt x="0" y="0"/>
                </a:moveTo>
                <a:lnTo>
                  <a:pt x="7813161" y="0"/>
                </a:lnTo>
                <a:lnTo>
                  <a:pt x="7813161" y="4619532"/>
                </a:lnTo>
                <a:lnTo>
                  <a:pt x="0" y="4619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77520" y="514971"/>
            <a:ext cx="942558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4"/>
              </a:lnSpc>
            </a:pPr>
            <a:r>
              <a:rPr lang="en-US" sz="9453">
                <a:solidFill>
                  <a:srgbClr val="294FBF"/>
                </a:solidFill>
                <a:latin typeface="TS Damas Sans"/>
                <a:ea typeface="TS Damas Sans"/>
                <a:cs typeface="TS Damas Sans"/>
                <a:sym typeface="TS Damas Sans"/>
              </a:rPr>
              <a:t>USE CASE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40790" y="514971"/>
            <a:ext cx="942558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4"/>
              </a:lnSpc>
            </a:pPr>
            <a:r>
              <a:rPr lang="en-US" sz="9453">
                <a:solidFill>
                  <a:srgbClr val="E0EEFB"/>
                </a:solidFill>
                <a:latin typeface="TS Damas Sans"/>
                <a:ea typeface="TS Damas Sans"/>
                <a:cs typeface="TS Damas Sans"/>
                <a:sym typeface="TS Damas Sans"/>
              </a:rPr>
              <a:t>BLOCK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E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64916"/>
            <a:chOff x="0" y="0"/>
            <a:chExt cx="4816593" cy="596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96521"/>
            </a:xfrm>
            <a:custGeom>
              <a:avLst/>
              <a:gdLst/>
              <a:ahLst/>
              <a:cxnLst/>
              <a:rect r="r" b="b" t="t" l="l"/>
              <a:pathLst>
                <a:path h="5965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96521"/>
                  </a:lnTo>
                  <a:lnTo>
                    <a:pt x="0" y="596521"/>
                  </a:lnTo>
                  <a:close/>
                </a:path>
              </a:pathLst>
            </a:custGeom>
            <a:solidFill>
              <a:srgbClr val="294FB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5965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0199"/>
                </a:lnSpc>
              </a:pPr>
              <a:r>
                <a:rPr lang="en-US" sz="8499">
                  <a:solidFill>
                    <a:srgbClr val="F9FCFF"/>
                  </a:solidFill>
                  <a:latin typeface="TS Damas Sans"/>
                  <a:ea typeface="TS Damas Sans"/>
                  <a:cs typeface="TS Damas Sans"/>
                  <a:sym typeface="TS Damas Sans"/>
                </a:rPr>
                <a:t>SNAPSHOTS OF THE 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60894" y="3287629"/>
            <a:ext cx="4745636" cy="5970671"/>
          </a:xfrm>
          <a:custGeom>
            <a:avLst/>
            <a:gdLst/>
            <a:ahLst/>
            <a:cxnLst/>
            <a:rect r="r" b="b" t="t" l="l"/>
            <a:pathLst>
              <a:path h="5970671" w="4745636">
                <a:moveTo>
                  <a:pt x="0" y="0"/>
                </a:moveTo>
                <a:lnTo>
                  <a:pt x="4745636" y="0"/>
                </a:lnTo>
                <a:lnTo>
                  <a:pt x="4745636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7" r="0" b="-30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287629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2511930" y="3482230"/>
            <a:ext cx="5970671" cy="5581470"/>
          </a:xfrm>
          <a:custGeom>
            <a:avLst/>
            <a:gdLst/>
            <a:ahLst/>
            <a:cxnLst/>
            <a:rect r="r" b="b" t="t" l="l"/>
            <a:pathLst>
              <a:path h="5581470" w="5970671">
                <a:moveTo>
                  <a:pt x="0" y="0"/>
                </a:moveTo>
                <a:lnTo>
                  <a:pt x="5970671" y="0"/>
                </a:lnTo>
                <a:lnTo>
                  <a:pt x="5970671" y="5581469"/>
                </a:lnTo>
                <a:lnTo>
                  <a:pt x="0" y="558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356" t="-6498" r="-35444" b="-2244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DAF-SBVi2RA</dc:identifier>
  <dcterms:modified xsi:type="dcterms:W3CDTF">2011-08-01T06:04:30Z</dcterms:modified>
  <cp:revision>1</cp:revision>
  <dc:title>Blue and White Smart Corporate Media and Publishing Onboarding Plan Presentation</dc:title>
</cp:coreProperties>
</file>